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_rels/chart10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0.xlsx"/></Relationships>

</file>

<file path=ppt/charts/_rels/chart1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1.xlsx"/></Relationships>

</file>

<file path=ppt/charts/_rels/chart1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2.xlsx"/></Relationships>

</file>

<file path=ppt/charts/_rels/chart1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3.xlsx"/></Relationships>

</file>

<file path=ppt/charts/_rels/chart1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4.xlsx"/></Relationships>

</file>

<file path=ppt/charts/_rels/chart15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5.xlsx"/></Relationships>

</file>

<file path=ppt/charts/_rels/chart16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6.xlsx"/></Relationships>

</file>

<file path=ppt/charts/_rels/chart17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7.xlsx"/></Relationships>

</file>

<file path=ppt/charts/_rels/chart18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8.xlsx"/></Relationships>

</file>

<file path=ppt/charts/_rels/chart19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9.xlsx"/></Relationships>
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2.xlsx"/></Relationships>

</file>

<file path=ppt/charts/_rels/chart20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20.xlsx"/></Relationships>

</file>

<file path=ppt/charts/_rels/chart2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21.xlsx"/></Relationships>
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3.xlsx"/></Relationships>
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4.xlsx"/></Relationships>

</file>

<file path=ppt/charts/_rels/chart5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5.xlsx"/></Relationships>

</file>

<file path=ppt/charts/_rels/chart6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6.xlsx"/></Relationships>

</file>

<file path=ppt/charts/_rels/chart7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7.xlsx"/></Relationships>

</file>

<file path=ppt/charts/_rels/chart8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8.xlsx"/></Relationships>

</file>

<file path=ppt/charts/_rels/chart9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9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0338256"/>
          <c:y val="0.0469667"/>
          <c:w val="0.966174"/>
          <c:h val="0.8769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26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26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0.200000</c:v>
                </c:pt>
                <c:pt idx="1">
                  <c:v>0.200000</c:v>
                </c:pt>
                <c:pt idx="2">
                  <c:v>0.400000</c:v>
                </c:pt>
                <c:pt idx="3">
                  <c:v>0.100000</c:v>
                </c:pt>
                <c:pt idx="4">
                  <c:v>0.100000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20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20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0.500000</c:v>
                </c:pt>
                <c:pt idx="1">
                  <c:v>0.200000</c:v>
                </c:pt>
                <c:pt idx="2">
                  <c:v>0.100000</c:v>
                </c:pt>
                <c:pt idx="3">
                  <c:v>0.200000</c:v>
                </c:pt>
                <c:pt idx="4">
                  <c:v>0.000000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0.100000</c:v>
                </c:pt>
                <c:pt idx="1">
                  <c:v>0.100000</c:v>
                </c:pt>
                <c:pt idx="2">
                  <c:v>0.100000</c:v>
                </c:pt>
                <c:pt idx="3">
                  <c:v>0.200000</c:v>
                </c:pt>
                <c:pt idx="4">
                  <c:v>0.500000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0.350000</c:v>
                </c:pt>
                <c:pt idx="1">
                  <c:v>0.100000</c:v>
                </c:pt>
                <c:pt idx="2">
                  <c:v>0.100000</c:v>
                </c:pt>
                <c:pt idx="3">
                  <c:v>0.100000</c:v>
                </c:pt>
                <c:pt idx="4">
                  <c:v>0.350000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0.200000</c:v>
                </c:pt>
                <c:pt idx="1">
                  <c:v>0.200000</c:v>
                </c:pt>
                <c:pt idx="2">
                  <c:v>0.200000</c:v>
                </c:pt>
                <c:pt idx="3">
                  <c:v>0.200000</c:v>
                </c:pt>
                <c:pt idx="4">
                  <c:v>0.200000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0.500000</c:v>
                </c:pt>
                <c:pt idx="1">
                  <c:v>0.200000</c:v>
                </c:pt>
                <c:pt idx="2">
                  <c:v>0.100000</c:v>
                </c:pt>
                <c:pt idx="3">
                  <c:v>0.200000</c:v>
                </c:pt>
                <c:pt idx="4">
                  <c:v>0.000000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0.100000</c:v>
                </c:pt>
                <c:pt idx="1">
                  <c:v>0.100000</c:v>
                </c:pt>
                <c:pt idx="2">
                  <c:v>0.100000</c:v>
                </c:pt>
                <c:pt idx="3">
                  <c:v>0.200000</c:v>
                </c:pt>
                <c:pt idx="4">
                  <c:v>0.500000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0.350000</c:v>
                </c:pt>
                <c:pt idx="1">
                  <c:v>0.100000</c:v>
                </c:pt>
                <c:pt idx="2">
                  <c:v>0.100000</c:v>
                </c:pt>
                <c:pt idx="3">
                  <c:v>0.100000</c:v>
                </c:pt>
                <c:pt idx="4">
                  <c:v>0.350000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0.200000</c:v>
                </c:pt>
                <c:pt idx="1">
                  <c:v>0.200000</c:v>
                </c:pt>
                <c:pt idx="2">
                  <c:v>0.200000</c:v>
                </c:pt>
                <c:pt idx="3">
                  <c:v>0.200000</c:v>
                </c:pt>
                <c:pt idx="4">
                  <c:v>0.200000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rPr>
                  <a:t/>
                </a: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0.500000</c:v>
                </c:pt>
                <c:pt idx="1">
                  <c:v>0.200000</c:v>
                </c:pt>
                <c:pt idx="2">
                  <c:v>0.100000</c:v>
                </c:pt>
                <c:pt idx="3">
                  <c:v>0.200000</c:v>
                </c:pt>
                <c:pt idx="4">
                  <c:v>0.000000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rPr>
                  <a:t/>
                </a: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0.100000</c:v>
                </c:pt>
                <c:pt idx="1">
                  <c:v>0.100000</c:v>
                </c:pt>
                <c:pt idx="2">
                  <c:v>0.100000</c:v>
                </c:pt>
                <c:pt idx="3">
                  <c:v>0.200000</c:v>
                </c:pt>
                <c:pt idx="4">
                  <c:v>0.500000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0.600000</c:v>
                </c:pt>
                <c:pt idx="1">
                  <c:v>0.100000</c:v>
                </c:pt>
                <c:pt idx="2">
                  <c:v>0.100000</c:v>
                </c:pt>
                <c:pt idx="3">
                  <c:v>0.100000</c:v>
                </c:pt>
                <c:pt idx="4">
                  <c:v>0.100000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rPr>
                  <a:t/>
                </a: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0.350000</c:v>
                </c:pt>
                <c:pt idx="1">
                  <c:v>0.100000</c:v>
                </c:pt>
                <c:pt idx="2">
                  <c:v>0.100000</c:v>
                </c:pt>
                <c:pt idx="3">
                  <c:v>0.100000</c:v>
                </c:pt>
                <c:pt idx="4">
                  <c:v>0.350000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53585F"/>
                    </a:solidFill>
                    <a:effectLst/>
                    <a:latin typeface="Helvetica Light"/>
                  </a:rPr>
                  <a:t/>
                </a: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0.200000</c:v>
                </c:pt>
                <c:pt idx="1">
                  <c:v>0.200000</c:v>
                </c:pt>
                <c:pt idx="2">
                  <c:v>0.200000</c:v>
                </c:pt>
                <c:pt idx="3">
                  <c:v>0.200000</c:v>
                </c:pt>
                <c:pt idx="4">
                  <c:v>0.200000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0.200000</c:v>
                </c:pt>
                <c:pt idx="1">
                  <c:v>0.400000</c:v>
                </c:pt>
                <c:pt idx="2">
                  <c:v>0.600000</c:v>
                </c:pt>
                <c:pt idx="3">
                  <c:v>0.800000</c:v>
                </c:pt>
                <c:pt idx="4">
                  <c:v>0.600000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0.800000</c:v>
                </c:pt>
                <c:pt idx="1">
                  <c:v>0.600000</c:v>
                </c:pt>
                <c:pt idx="2">
                  <c:v>0.400000</c:v>
                </c:pt>
                <c:pt idx="3">
                  <c:v>0.100000</c:v>
                </c:pt>
                <c:pt idx="4">
                  <c:v>0.200000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0.800000</c:v>
                </c:pt>
                <c:pt idx="1">
                  <c:v>0.000000</c:v>
                </c:pt>
                <c:pt idx="2">
                  <c:v>0.000000</c:v>
                </c:pt>
                <c:pt idx="3">
                  <c:v>0.000000</c:v>
                </c:pt>
                <c:pt idx="4">
                  <c:v>0.100000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1.000000</c:v>
                </c:pt>
                <c:pt idx="1">
                  <c:v>0.000000</c:v>
                </c:pt>
                <c:pt idx="2">
                  <c:v>0.000000</c:v>
                </c:pt>
                <c:pt idx="3">
                  <c:v>0.000000</c:v>
                </c:pt>
                <c:pt idx="4">
                  <c:v>0.000000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10275"/>
          <c:y val="0.0937827"/>
          <c:w val="0.89725"/>
          <c:h val="0.76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2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0.000000</c:v>
                </c:pt>
                <c:pt idx="1">
                  <c:v>0.000000</c:v>
                </c:pt>
                <c:pt idx="2">
                  <c:v>0.500000</c:v>
                </c:pt>
                <c:pt idx="3">
                  <c:v>0.500000</c:v>
                </c:pt>
                <c:pt idx="4">
                  <c:v>0.000000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2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0770772"/>
          <c:y val="0.0752316"/>
          <c:w val="0.922923"/>
          <c:h val="0.81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6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6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0.700000</c:v>
                </c:pt>
                <c:pt idx="1">
                  <c:v>0.100000</c:v>
                </c:pt>
                <c:pt idx="2">
                  <c:v>0.100000</c:v>
                </c:pt>
                <c:pt idx="3">
                  <c:v>0.050000</c:v>
                </c:pt>
                <c:pt idx="4">
                  <c:v>0.050000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6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6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title>
      <c:tx>
        <c:rich>
          <a:bodyPr rot="0"/>
          <a:lstStyle/>
          <a:p>
            <a:pPr lvl="0"/>
          </a:p>
        </c:rich>
      </c:tx>
      <c:layout/>
      <c:overlay val="1"/>
    </c:title>
    <c:autoTitleDeleted val="1"/>
    <c:plotArea>
      <c:layout>
        <c:manualLayout>
          <c:layoutTarget val="inner"/>
          <c:xMode val="edge"/>
          <c:yMode val="edge"/>
          <c:x val="0.0770772"/>
          <c:y val="0.0752316"/>
          <c:w val="0.922923"/>
          <c:h val="0.81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 lvl="0">
                  <a:defRPr b="0" i="0" strike="noStrike" sz="16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defRPr>
                </a:pPr>
                <a:r>
                  <a:rPr b="0" i="0" strike="noStrike" sz="1600" u="none">
                    <a:solidFill>
                      <a:srgbClr val="FFFFFF"/>
                    </a:solidFill>
                    <a:effectLst>
                      <a:outerShdw sx="100000" sy="100000" kx="0" ky="0" algn="b" rotWithShape="0" blurRad="0" dist="38100" dir="2700000">
                        <a:srgbClr val="000000"/>
                      </a:outerShdw>
                    </a:effectLst>
                    <a:latin typeface="Helvetica Light"/>
                  </a:rPr>
                  <a:t/>
                </a: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$1</c:v>
                </c:pt>
                <c:pt idx="1">
                  <c:v>$5</c:v>
                </c:pt>
                <c:pt idx="2">
                  <c:v>$10</c:v>
                </c:pt>
                <c:pt idx="3">
                  <c:v>$20</c:v>
                </c:pt>
                <c:pt idx="4">
                  <c:v>$50</c:v>
                </c:pt>
              </c:strCache>
            </c:strRef>
          </c:cat>
          <c:val>
            <c:numRef>
              <c:f>Sheet1!$B$2:$F$2</c:f>
              <c:numCache>
                <c:ptCount val="5"/>
                <c:pt idx="0">
                  <c:v>0.050000</c:v>
                </c:pt>
                <c:pt idx="1">
                  <c:v>0.050000</c:v>
                </c:pt>
                <c:pt idx="2">
                  <c:v>0.100000</c:v>
                </c:pt>
                <c:pt idx="3">
                  <c:v>0.100000</c:v>
                </c:pt>
                <c:pt idx="4">
                  <c:v>0.700000</c:v>
                </c:pt>
              </c:numCache>
            </c:numRef>
          </c:val>
        </c:ser>
        <c:gapWidth val="0"/>
        <c:overlap val="-10"/>
        <c:axId val="0"/>
        <c:axId val="1"/>
      </c:barChart>
      <c:catAx>
        <c:axId val="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6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1"/>
        <c:crosses val="autoZero"/>
        <c:auto val="1"/>
        <c:lblAlgn val="ctr"/>
        <c:noMultiLvlLbl val="1"/>
      </c:catAx>
      <c:valAx>
        <c:axId val="1"/>
        <c:scaling>
          <c:orientation val="minMax"/>
          <c:max val="1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b="0" i="0" strike="noStrike" sz="1600" u="none">
                <a:solidFill>
                  <a:srgbClr val="000000"/>
                </a:solidFill>
                <a:effectLst/>
                <a:latin typeface="Helvetica Light"/>
              </a:defRPr>
            </a:pPr>
          </a:p>
        </c:txPr>
        <c:crossAx val="0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2.xml"/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5" Type="http://schemas.openxmlformats.org/officeDocument/2006/relationships/chart" Target="../charts/chart5.xml"/><Relationship Id="rId6" Type="http://schemas.openxmlformats.org/officeDocument/2006/relationships/chart" Target="../charts/chart6.xml"/><Relationship Id="rId7" Type="http://schemas.openxmlformats.org/officeDocument/2006/relationships/chart" Target="../charts/chart7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8.xml"/><Relationship Id="rId3" Type="http://schemas.openxmlformats.org/officeDocument/2006/relationships/chart" Target="../charts/chart9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0.xml"/><Relationship Id="rId3" Type="http://schemas.openxmlformats.org/officeDocument/2006/relationships/chart" Target="../charts/chart11.xml"/><Relationship Id="rId4" Type="http://schemas.openxmlformats.org/officeDocument/2006/relationships/chart" Target="../charts/chart12.xml"/><Relationship Id="rId5" Type="http://schemas.openxmlformats.org/officeDocument/2006/relationships/chart" Target="../charts/chart13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4.xml"/><Relationship Id="rId3" Type="http://schemas.openxmlformats.org/officeDocument/2006/relationships/chart" Target="../charts/chart15.xml"/><Relationship Id="rId4" Type="http://schemas.openxmlformats.org/officeDocument/2006/relationships/chart" Target="../charts/chart16.xml"/><Relationship Id="rId5" Type="http://schemas.openxmlformats.org/officeDocument/2006/relationships/chart" Target="../charts/chart17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8.xml"/><Relationship Id="rId3" Type="http://schemas.openxmlformats.org/officeDocument/2006/relationships/chart" Target="../charts/chart19.xml"/><Relationship Id="rId4" Type="http://schemas.openxmlformats.org/officeDocument/2006/relationships/chart" Target="../charts/chart20.xml"/><Relationship Id="rId5" Type="http://schemas.openxmlformats.org/officeDocument/2006/relationships/chart" Target="../charts/chart2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1266088" y="477520"/>
            <a:ext cx="10472624" cy="110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>
                <a:latin typeface="Gotham Light"/>
                <a:ea typeface="Gotham Light"/>
                <a:cs typeface="Gotham Light"/>
                <a:sym typeface="Gotham Light"/>
              </a:rPr>
              <a:t>1. This is called a probability distribution.</a:t>
            </a:r>
            <a:endParaRPr sz="3600">
              <a:latin typeface="Gotham Light"/>
              <a:ea typeface="Gotham Light"/>
              <a:cs typeface="Gotham Light"/>
              <a:sym typeface="Gotham Light"/>
            </a:endParaRPr>
          </a:p>
          <a:p>
            <a:pPr lvl="0">
              <a:defRPr sz="1800"/>
            </a:pPr>
            <a:r>
              <a:rPr sz="3600">
                <a:latin typeface="Gotham Light"/>
                <a:ea typeface="Gotham Light"/>
                <a:cs typeface="Gotham Light"/>
                <a:sym typeface="Gotham Light"/>
              </a:rPr>
              <a:t>What does it tell you about the Money Ducks?</a:t>
            </a:r>
          </a:p>
        </p:txBody>
      </p:sp>
      <p:graphicFrame>
        <p:nvGraphicFramePr>
          <p:cNvPr id="33" name="Chart 33"/>
          <p:cNvGraphicFramePr/>
          <p:nvPr/>
        </p:nvGraphicFramePr>
        <p:xfrm>
          <a:off x="1552448" y="1993900"/>
          <a:ext cx="10182353" cy="64897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/>
        </p:nvSpPr>
        <p:spPr>
          <a:xfrm>
            <a:off x="924006" y="477520"/>
            <a:ext cx="11156788" cy="110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sz="1800"/>
            </a:pPr>
            <a:r>
              <a:rPr sz="3600"/>
              <a:t>2. Which of these probability distributions are possible and which are impossible?</a:t>
            </a:r>
          </a:p>
        </p:txBody>
      </p:sp>
      <p:graphicFrame>
        <p:nvGraphicFramePr>
          <p:cNvPr id="36" name="Chart 36"/>
          <p:cNvGraphicFramePr/>
          <p:nvPr/>
        </p:nvGraphicFramePr>
        <p:xfrm>
          <a:off x="2386472" y="3048000"/>
          <a:ext cx="2307873" cy="18958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7" name="Shape 37"/>
          <p:cNvSpPr/>
          <p:nvPr/>
        </p:nvSpPr>
        <p:spPr>
          <a:xfrm>
            <a:off x="2317765" y="2697480"/>
            <a:ext cx="373940" cy="34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A.</a:t>
            </a:r>
          </a:p>
        </p:txBody>
      </p:sp>
      <p:graphicFrame>
        <p:nvGraphicFramePr>
          <p:cNvPr id="38" name="Chart 38"/>
          <p:cNvGraphicFramePr/>
          <p:nvPr/>
        </p:nvGraphicFramePr>
        <p:xfrm>
          <a:off x="5379439" y="3048000"/>
          <a:ext cx="2307872" cy="18958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39" name="Shape 39"/>
          <p:cNvSpPr/>
          <p:nvPr/>
        </p:nvSpPr>
        <p:spPr>
          <a:xfrm>
            <a:off x="5318936" y="2697480"/>
            <a:ext cx="357532" cy="34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B.</a:t>
            </a:r>
          </a:p>
        </p:txBody>
      </p:sp>
      <p:graphicFrame>
        <p:nvGraphicFramePr>
          <p:cNvPr id="40" name="Chart 40"/>
          <p:cNvGraphicFramePr/>
          <p:nvPr/>
        </p:nvGraphicFramePr>
        <p:xfrm>
          <a:off x="8372405" y="3048000"/>
          <a:ext cx="2307873" cy="18958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41" name="Shape 41"/>
          <p:cNvSpPr/>
          <p:nvPr/>
        </p:nvSpPr>
        <p:spPr>
          <a:xfrm>
            <a:off x="8309972" y="2697480"/>
            <a:ext cx="361393" cy="34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C.</a:t>
            </a:r>
          </a:p>
        </p:txBody>
      </p:sp>
      <p:graphicFrame>
        <p:nvGraphicFramePr>
          <p:cNvPr id="42" name="Chart 42"/>
          <p:cNvGraphicFramePr/>
          <p:nvPr/>
        </p:nvGraphicFramePr>
        <p:xfrm>
          <a:off x="2386472" y="6337300"/>
          <a:ext cx="2307873" cy="18958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43" name="Shape 43"/>
          <p:cNvSpPr/>
          <p:nvPr/>
        </p:nvSpPr>
        <p:spPr>
          <a:xfrm>
            <a:off x="2323557" y="5986780"/>
            <a:ext cx="362357" cy="34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D.</a:t>
            </a:r>
          </a:p>
        </p:txBody>
      </p:sp>
      <p:graphicFrame>
        <p:nvGraphicFramePr>
          <p:cNvPr id="44" name="Chart 44"/>
          <p:cNvGraphicFramePr/>
          <p:nvPr/>
        </p:nvGraphicFramePr>
        <p:xfrm>
          <a:off x="5379439" y="6337300"/>
          <a:ext cx="2307872" cy="18958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6"/>
          </a:graphicData>
        </a:graphic>
      </p:graphicFrame>
      <p:sp>
        <p:nvSpPr>
          <p:cNvPr id="45" name="Shape 45"/>
          <p:cNvSpPr/>
          <p:nvPr/>
        </p:nvSpPr>
        <p:spPr>
          <a:xfrm>
            <a:off x="5325210" y="5986780"/>
            <a:ext cx="344984" cy="34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E.</a:t>
            </a:r>
          </a:p>
        </p:txBody>
      </p:sp>
      <p:graphicFrame>
        <p:nvGraphicFramePr>
          <p:cNvPr id="46" name="Chart 46"/>
          <p:cNvGraphicFramePr/>
          <p:nvPr/>
        </p:nvGraphicFramePr>
        <p:xfrm>
          <a:off x="8372405" y="6337300"/>
          <a:ext cx="2307873" cy="189587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7"/>
          </a:graphicData>
        </a:graphic>
      </p:graphicFrame>
      <p:sp>
        <p:nvSpPr>
          <p:cNvPr id="47" name="Shape 47"/>
          <p:cNvSpPr/>
          <p:nvPr/>
        </p:nvSpPr>
        <p:spPr>
          <a:xfrm>
            <a:off x="8331931" y="5986780"/>
            <a:ext cx="317475" cy="34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F.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673677" y="477520"/>
            <a:ext cx="11657446" cy="110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sz="1800"/>
            </a:pPr>
            <a:r>
              <a:rPr sz="3600"/>
              <a:t>3. If you’re selling Money Ducks for $5, why are both of these distributions bad for business?</a:t>
            </a:r>
          </a:p>
        </p:txBody>
      </p:sp>
      <p:grpSp>
        <p:nvGrpSpPr>
          <p:cNvPr id="52" name="Group 52"/>
          <p:cNvGrpSpPr/>
          <p:nvPr/>
        </p:nvGrpSpPr>
        <p:grpSpPr>
          <a:xfrm>
            <a:off x="1940617" y="3116240"/>
            <a:ext cx="3814966" cy="3521120"/>
            <a:chOff x="0" y="0"/>
            <a:chExt cx="3814965" cy="3521118"/>
          </a:xfrm>
        </p:grpSpPr>
        <p:graphicFrame>
          <p:nvGraphicFramePr>
            <p:cNvPr id="50" name="Chart 50"/>
            <p:cNvGraphicFramePr/>
            <p:nvPr/>
          </p:nvGraphicFramePr>
          <p:xfrm>
            <a:off x="42392" y="313689"/>
            <a:ext cx="3772574" cy="3207430"/>
          </p:xfrm>
          <a:graphic xmlns:a="http://schemas.openxmlformats.org/drawingml/2006/main"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51" name="Shape 51"/>
            <p:cNvSpPr/>
            <p:nvPr/>
          </p:nvSpPr>
          <p:spPr>
            <a:xfrm>
              <a:off x="0" y="-1"/>
              <a:ext cx="428600" cy="398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 sz="2300">
                  <a:latin typeface="Gotham Light"/>
                  <a:ea typeface="Gotham Light"/>
                  <a:cs typeface="Gotham Light"/>
                  <a:sym typeface="Gotham Light"/>
                </a:defRPr>
              </a:lvl1pPr>
            </a:lstStyle>
            <a:p>
              <a:pPr lvl="0">
                <a:defRPr b="0" sz="1800"/>
              </a:pPr>
              <a:r>
                <a:rPr b="1" sz="2300"/>
                <a:t>A.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7259148" y="3116240"/>
            <a:ext cx="3805035" cy="3521120"/>
            <a:chOff x="0" y="0"/>
            <a:chExt cx="3805034" cy="3521118"/>
          </a:xfrm>
        </p:grpSpPr>
        <p:graphicFrame>
          <p:nvGraphicFramePr>
            <p:cNvPr id="53" name="Chart 53"/>
            <p:cNvGraphicFramePr/>
            <p:nvPr/>
          </p:nvGraphicFramePr>
          <p:xfrm>
            <a:off x="32461" y="313689"/>
            <a:ext cx="3772574" cy="3207430"/>
          </p:xfrm>
          <a:graphic xmlns:a="http://schemas.openxmlformats.org/drawingml/2006/main">
            <a:graphicData uri="http://schemas.openxmlformats.org/drawingml/2006/chart">
              <c:chart xmlns:c="http://schemas.openxmlformats.org/drawingml/2006/chart" r:id="rId3"/>
            </a:graphicData>
          </a:graphic>
        </p:graphicFrame>
        <p:sp>
          <p:nvSpPr>
            <p:cNvPr id="54" name="Shape 54"/>
            <p:cNvSpPr/>
            <p:nvPr/>
          </p:nvSpPr>
          <p:spPr>
            <a:xfrm>
              <a:off x="-1" y="-1"/>
              <a:ext cx="408738" cy="398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 sz="2300">
                  <a:latin typeface="Gotham Light"/>
                  <a:ea typeface="Gotham Light"/>
                  <a:cs typeface="Gotham Light"/>
                  <a:sym typeface="Gotham Light"/>
                </a:defRPr>
              </a:lvl1pPr>
            </a:lstStyle>
            <a:p>
              <a:pPr lvl="0">
                <a:defRPr b="0" sz="1800"/>
              </a:pPr>
              <a:r>
                <a:rPr b="1" sz="2300"/>
                <a:t>B.</a:t>
              </a:r>
            </a:p>
          </p:txBody>
        </p:sp>
      </p:grp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924006" y="477520"/>
            <a:ext cx="11156788" cy="110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>
                <a:latin typeface="Gotham Light"/>
                <a:ea typeface="Gotham Light"/>
                <a:cs typeface="Gotham Light"/>
                <a:sym typeface="Gotham Light"/>
              </a:rPr>
              <a:t>4. Rank these distributions in order of </a:t>
            </a:r>
            <a:r>
              <a:rPr i="1" sz="3600">
                <a:latin typeface="Gotham Light"/>
                <a:ea typeface="Gotham Light"/>
                <a:cs typeface="Gotham Light"/>
                <a:sym typeface="Gotham Light"/>
              </a:rPr>
              <a:t>most likely to buy for $5</a:t>
            </a:r>
            <a:r>
              <a:rPr sz="3600">
                <a:latin typeface="Gotham Light"/>
                <a:ea typeface="Gotham Light"/>
                <a:cs typeface="Gotham Light"/>
                <a:sym typeface="Gotham Light"/>
              </a:rPr>
              <a:t> to </a:t>
            </a:r>
            <a:r>
              <a:rPr i="1" sz="3600">
                <a:latin typeface="Gotham Light"/>
                <a:ea typeface="Gotham Light"/>
                <a:cs typeface="Gotham Light"/>
                <a:sym typeface="Gotham Light"/>
              </a:rPr>
              <a:t>least</a:t>
            </a:r>
            <a:r>
              <a:rPr sz="3600">
                <a:latin typeface="Gotham Light"/>
                <a:ea typeface="Gotham Light"/>
                <a:cs typeface="Gotham Light"/>
                <a:sym typeface="Gotham Light"/>
              </a:rPr>
              <a:t>.</a:t>
            </a:r>
          </a:p>
        </p:txBody>
      </p:sp>
      <p:graphicFrame>
        <p:nvGraphicFramePr>
          <p:cNvPr id="58" name="Chart 58"/>
          <p:cNvGraphicFramePr/>
          <p:nvPr/>
        </p:nvGraphicFramePr>
        <p:xfrm>
          <a:off x="3886334" y="3532624"/>
          <a:ext cx="2307872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59" name="Shape 59"/>
          <p:cNvSpPr/>
          <p:nvPr/>
        </p:nvSpPr>
        <p:spPr>
          <a:xfrm>
            <a:off x="3817627" y="3182104"/>
            <a:ext cx="373940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A.</a:t>
            </a:r>
          </a:p>
        </p:txBody>
      </p:sp>
      <p:graphicFrame>
        <p:nvGraphicFramePr>
          <p:cNvPr id="60" name="Chart 60"/>
          <p:cNvGraphicFramePr/>
          <p:nvPr/>
        </p:nvGraphicFramePr>
        <p:xfrm>
          <a:off x="6879300" y="3532624"/>
          <a:ext cx="2307873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61" name="Shape 61"/>
          <p:cNvSpPr/>
          <p:nvPr/>
        </p:nvSpPr>
        <p:spPr>
          <a:xfrm>
            <a:off x="6818798" y="3182104"/>
            <a:ext cx="357531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B.</a:t>
            </a:r>
          </a:p>
        </p:txBody>
      </p:sp>
      <p:graphicFrame>
        <p:nvGraphicFramePr>
          <p:cNvPr id="62" name="Chart 62"/>
          <p:cNvGraphicFramePr/>
          <p:nvPr/>
        </p:nvGraphicFramePr>
        <p:xfrm>
          <a:off x="3886334" y="6123423"/>
          <a:ext cx="2307872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63" name="Shape 63"/>
          <p:cNvSpPr/>
          <p:nvPr/>
        </p:nvSpPr>
        <p:spPr>
          <a:xfrm>
            <a:off x="3823901" y="5772903"/>
            <a:ext cx="361392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C.</a:t>
            </a:r>
          </a:p>
        </p:txBody>
      </p:sp>
      <p:graphicFrame>
        <p:nvGraphicFramePr>
          <p:cNvPr id="64" name="Chart 64"/>
          <p:cNvGraphicFramePr/>
          <p:nvPr/>
        </p:nvGraphicFramePr>
        <p:xfrm>
          <a:off x="6879300" y="6123423"/>
          <a:ext cx="2307873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65" name="Shape 65"/>
          <p:cNvSpPr/>
          <p:nvPr/>
        </p:nvSpPr>
        <p:spPr>
          <a:xfrm>
            <a:off x="6816385" y="5772903"/>
            <a:ext cx="36235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b="0" sz="1800"/>
            </a:pPr>
            <a:r>
              <a:rPr b="1" sz="1900"/>
              <a:t>D.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924006" y="204470"/>
            <a:ext cx="11156788" cy="1648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sz="1800"/>
            </a:pPr>
            <a:r>
              <a:rPr sz="3600"/>
              <a:t>5. What would a fair price be for each of these distributions so that over time you wouldn’t lose or win any money?</a:t>
            </a:r>
          </a:p>
        </p:txBody>
      </p:sp>
      <p:graphicFrame>
        <p:nvGraphicFramePr>
          <p:cNvPr id="68" name="Chart 68"/>
          <p:cNvGraphicFramePr/>
          <p:nvPr/>
        </p:nvGraphicFramePr>
        <p:xfrm>
          <a:off x="3886334" y="3532624"/>
          <a:ext cx="2307872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9" name="Shape 69"/>
          <p:cNvSpPr/>
          <p:nvPr/>
        </p:nvSpPr>
        <p:spPr>
          <a:xfrm>
            <a:off x="3817627" y="3182104"/>
            <a:ext cx="24001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A.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Price: ________</a:t>
            </a:r>
          </a:p>
        </p:txBody>
      </p:sp>
      <p:graphicFrame>
        <p:nvGraphicFramePr>
          <p:cNvPr id="70" name="Chart 70"/>
          <p:cNvGraphicFramePr/>
          <p:nvPr/>
        </p:nvGraphicFramePr>
        <p:xfrm>
          <a:off x="6879300" y="3532624"/>
          <a:ext cx="2307873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71" name="Shape 71"/>
          <p:cNvSpPr/>
          <p:nvPr/>
        </p:nvSpPr>
        <p:spPr>
          <a:xfrm>
            <a:off x="6818798" y="3182104"/>
            <a:ext cx="2383728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B.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Price: ________</a:t>
            </a:r>
          </a:p>
        </p:txBody>
      </p:sp>
      <p:graphicFrame>
        <p:nvGraphicFramePr>
          <p:cNvPr id="72" name="Chart 72"/>
          <p:cNvGraphicFramePr/>
          <p:nvPr/>
        </p:nvGraphicFramePr>
        <p:xfrm>
          <a:off x="3886334" y="6123423"/>
          <a:ext cx="2307872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73" name="Shape 73"/>
          <p:cNvSpPr/>
          <p:nvPr/>
        </p:nvSpPr>
        <p:spPr>
          <a:xfrm>
            <a:off x="3823901" y="5772903"/>
            <a:ext cx="2387588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C.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Price: ________</a:t>
            </a:r>
          </a:p>
        </p:txBody>
      </p:sp>
      <p:graphicFrame>
        <p:nvGraphicFramePr>
          <p:cNvPr id="74" name="Chart 74"/>
          <p:cNvGraphicFramePr/>
          <p:nvPr/>
        </p:nvGraphicFramePr>
        <p:xfrm>
          <a:off x="6879300" y="6123423"/>
          <a:ext cx="2307873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75" name="Shape 75"/>
          <p:cNvSpPr/>
          <p:nvPr/>
        </p:nvSpPr>
        <p:spPr>
          <a:xfrm>
            <a:off x="6816385" y="5772903"/>
            <a:ext cx="2388553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D.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Price: ________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924006" y="204470"/>
            <a:ext cx="11156788" cy="1648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otham Light"/>
                <a:ea typeface="Gotham Light"/>
                <a:cs typeface="Gotham Light"/>
                <a:sym typeface="Gotham Light"/>
              </a:defRPr>
            </a:lvl1pPr>
          </a:lstStyle>
          <a:p>
            <a:pPr lvl="0">
              <a:defRPr sz="1800"/>
            </a:pPr>
            <a:r>
              <a:rPr sz="3600"/>
              <a:t>6. Calculate the expected value of each of these probability distributions. Compare them with your answers to #5.</a:t>
            </a:r>
          </a:p>
        </p:txBody>
      </p:sp>
      <p:graphicFrame>
        <p:nvGraphicFramePr>
          <p:cNvPr id="78" name="Chart 78"/>
          <p:cNvGraphicFramePr/>
          <p:nvPr/>
        </p:nvGraphicFramePr>
        <p:xfrm>
          <a:off x="3886334" y="3532624"/>
          <a:ext cx="2307872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79" name="Shape 79"/>
          <p:cNvSpPr/>
          <p:nvPr/>
        </p:nvSpPr>
        <p:spPr>
          <a:xfrm>
            <a:off x="3817627" y="3182104"/>
            <a:ext cx="2145082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A.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EV: ________</a:t>
            </a:r>
          </a:p>
        </p:txBody>
      </p:sp>
      <p:graphicFrame>
        <p:nvGraphicFramePr>
          <p:cNvPr id="80" name="Chart 80"/>
          <p:cNvGraphicFramePr/>
          <p:nvPr/>
        </p:nvGraphicFramePr>
        <p:xfrm>
          <a:off x="6879300" y="3532624"/>
          <a:ext cx="2307873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81" name="Shape 81"/>
          <p:cNvSpPr/>
          <p:nvPr/>
        </p:nvSpPr>
        <p:spPr>
          <a:xfrm>
            <a:off x="6818798" y="3182104"/>
            <a:ext cx="2128673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B.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EV: ________</a:t>
            </a:r>
          </a:p>
        </p:txBody>
      </p:sp>
      <p:graphicFrame>
        <p:nvGraphicFramePr>
          <p:cNvPr id="82" name="Chart 82"/>
          <p:cNvGraphicFramePr/>
          <p:nvPr/>
        </p:nvGraphicFramePr>
        <p:xfrm>
          <a:off x="3886334" y="6123423"/>
          <a:ext cx="2307872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83" name="Shape 83"/>
          <p:cNvSpPr/>
          <p:nvPr/>
        </p:nvSpPr>
        <p:spPr>
          <a:xfrm>
            <a:off x="3823901" y="5772903"/>
            <a:ext cx="2132534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C.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EV: ________</a:t>
            </a:r>
          </a:p>
        </p:txBody>
      </p:sp>
      <p:graphicFrame>
        <p:nvGraphicFramePr>
          <p:cNvPr id="84" name="Chart 84"/>
          <p:cNvGraphicFramePr/>
          <p:nvPr/>
        </p:nvGraphicFramePr>
        <p:xfrm>
          <a:off x="6879300" y="6123423"/>
          <a:ext cx="2307873" cy="189587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85" name="Shape 85"/>
          <p:cNvSpPr/>
          <p:nvPr/>
        </p:nvSpPr>
        <p:spPr>
          <a:xfrm>
            <a:off x="6816385" y="5772903"/>
            <a:ext cx="2133499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b="1" sz="1900">
                <a:latin typeface="Gotham Light"/>
                <a:ea typeface="Gotham Light"/>
                <a:cs typeface="Gotham Light"/>
                <a:sym typeface="Gotham Light"/>
              </a:rPr>
              <a:t>D.  </a:t>
            </a:r>
            <a:r>
              <a:rPr sz="1900">
                <a:latin typeface="Gotham Light"/>
                <a:ea typeface="Gotham Light"/>
                <a:cs typeface="Gotham Light"/>
                <a:sym typeface="Gotham Light"/>
              </a:rPr>
              <a:t>EV: ________</a:t>
            </a:r>
          </a:p>
        </p:txBody>
      </p:sp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